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3"/>
  </p:notesMasterIdLst>
  <p:handoutMasterIdLst>
    <p:handoutMasterId r:id="rId24"/>
  </p:handoutMasterIdLst>
  <p:sldIdLst>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79" d="100"/>
          <a:sy n="79" d="100"/>
        </p:scale>
        <p:origin x="-84" y="-732"/>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2724" y="9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FABAFA-9D90-4B6C-95A1-503043E46FAB}" type="datetimeFigureOut">
              <a:rPr lang="en-US" smtClean="0"/>
              <a:pPr/>
              <a:t>6/27/2019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CC7757-6264-420F-9201-02E9A21CB7A0}" type="slidenum">
              <a:rPr lang="en-US" smtClean="0"/>
              <a:pPr/>
              <a:t>‹#›</a:t>
            </a:fld>
            <a:endParaRPr lang="en-US"/>
          </a:p>
        </p:txBody>
      </p:sp>
    </p:spTree>
    <p:extLst>
      <p:ext uri="{BB962C8B-B14F-4D97-AF65-F5344CB8AC3E}">
        <p14:creationId xmlns:p14="http://schemas.microsoft.com/office/powerpoint/2010/main" xmlns="" val="28542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5EB1F-8DE4-48C3-A804-A05846A4049F}" type="datetimeFigureOut">
              <a:rPr lang="en-US" smtClean="0"/>
              <a:pPr/>
              <a:t>6/27/2019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115C9-E24C-4512-AA8B-319BB49F77B5}" type="slidenum">
              <a:rPr lang="en-US" smtClean="0"/>
              <a:pPr/>
              <a:t>‹#›</a:t>
            </a:fld>
            <a:endParaRPr lang="en-US"/>
          </a:p>
        </p:txBody>
      </p:sp>
    </p:spTree>
    <p:extLst>
      <p:ext uri="{BB962C8B-B14F-4D97-AF65-F5344CB8AC3E}">
        <p14:creationId xmlns:p14="http://schemas.microsoft.com/office/powerpoint/2010/main" xmlns="" val="21256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D115C9-E24C-4512-AA8B-319BB49F77B5}" type="slidenum">
              <a:rPr lang="en-US" smtClean="0"/>
              <a:pPr/>
              <a:t>1</a:t>
            </a:fld>
            <a:endParaRPr lang="en-US"/>
          </a:p>
        </p:txBody>
      </p:sp>
    </p:spTree>
    <p:extLst>
      <p:ext uri="{BB962C8B-B14F-4D97-AF65-F5344CB8AC3E}">
        <p14:creationId xmlns:p14="http://schemas.microsoft.com/office/powerpoint/2010/main" xmlns="" val="921518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rcRect t="33333"/>
          <a:stretch>
            <a:fillRect/>
          </a:stretch>
        </p:blipFill>
        <p:spPr>
          <a:xfrm>
            <a:off x="0" y="0"/>
            <a:ext cx="12192000" cy="4572000"/>
          </a:xfrm>
          <a:prstGeom prst="rect">
            <a:avLst/>
          </a:prstGeom>
        </p:spPr>
      </p:pic>
      <p:sp>
        <p:nvSpPr>
          <p:cNvPr id="2" name="Title 1"/>
          <p:cNvSpPr>
            <a:spLocks noGrp="1"/>
          </p:cNvSpPr>
          <p:nvPr>
            <p:ph type="ctrTitle"/>
          </p:nvPr>
        </p:nvSpPr>
        <p:spPr>
          <a:xfrm>
            <a:off x="914400" y="2007889"/>
            <a:ext cx="10363200" cy="1470025"/>
          </a:xfrm>
        </p:spPr>
        <p:txBody>
          <a:bodyPr/>
          <a:lstStyle>
            <a:lvl1pPr algn="ctr">
              <a:defRPr sz="4400" b="1" baseline="0">
                <a:solidFill>
                  <a:schemeClr val="tx2">
                    <a:lumMod val="50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2800"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E5E0A0C-FFF2-4105-9F07-796FCC3D8DE3}" type="datetime1">
              <a:rPr lang="en-US" smtClean="0"/>
              <a:pPr/>
              <a:t>6/27/2019</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21843536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4A5D68D4-D432-4190-8060-492B59F98A87}" type="datetime1">
              <a:rPr lang="en-US" smtClean="0"/>
              <a:pPr/>
              <a:t>6/27/2019</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34296767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5AF4EF83-7D73-495D-9915-41737B990DFC}" type="datetime1">
              <a:rPr lang="en-US" smtClean="0"/>
              <a:pPr/>
              <a:t>6/27/2019</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2705332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a:t>Click to edit Master title style</a:t>
            </a:r>
            <a:endParaRPr lang="en-US" dirty="0"/>
          </a:p>
        </p:txBody>
      </p:sp>
      <p:sp>
        <p:nvSpPr>
          <p:cNvPr id="8" name="Content Placeholder 7"/>
          <p:cNvSpPr>
            <a:spLocks noGrp="1"/>
          </p:cNvSpPr>
          <p:nvPr>
            <p:ph sz="quarter" idx="13" hasCustomPrompt="1"/>
          </p:nvPr>
        </p:nvSpPr>
        <p:spPr>
          <a:xfrm>
            <a:off x="812800" y="1600200"/>
            <a:ext cx="10566400" cy="4114800"/>
          </a:xfrm>
        </p:spPr>
        <p:txBody>
          <a:bodyPr/>
          <a:lstStyle>
            <a:lvl1pPr>
              <a:buClr>
                <a:schemeClr val="tx2">
                  <a:lumMod val="50000"/>
                </a:schemeClr>
              </a:buClr>
              <a:defRPr>
                <a:solidFill>
                  <a:schemeClr val="tx2">
                    <a:lumMod val="50000"/>
                  </a:schemeClr>
                </a:solidFill>
              </a:defRPr>
            </a:lvl1pPr>
            <a:lvl2pPr>
              <a:buClr>
                <a:schemeClr val="tx2">
                  <a:lumMod val="50000"/>
                </a:schemeClr>
              </a:buClr>
              <a:defRPr>
                <a:solidFill>
                  <a:schemeClr val="tx2">
                    <a:lumMod val="50000"/>
                  </a:schemeClr>
                </a:solidFill>
              </a:defRPr>
            </a:lvl2pPr>
            <a:lvl3pPr>
              <a:buClr>
                <a:schemeClr val="tx2">
                  <a:lumMod val="50000"/>
                </a:schemeClr>
              </a:buClr>
              <a:defRPr>
                <a:solidFill>
                  <a:schemeClr val="tx2">
                    <a:lumMod val="50000"/>
                  </a:schemeClr>
                </a:solidFill>
              </a:defRPr>
            </a:lvl3pPr>
            <a:lvl4pPr>
              <a:buClr>
                <a:schemeClr val="tx2">
                  <a:lumMod val="50000"/>
                </a:schemeClr>
              </a:buClr>
              <a:defRPr>
                <a:solidFill>
                  <a:schemeClr val="tx2">
                    <a:lumMod val="50000"/>
                  </a:schemeClr>
                </a:solidFill>
              </a:defRPr>
            </a:lvl4pPr>
            <a:lvl5pPr>
              <a:buClr>
                <a:schemeClr val="tx2">
                  <a:lumMod val="50000"/>
                </a:schemeClr>
              </a:buClr>
              <a:defRPr>
                <a:solidFill>
                  <a:schemeClr val="tx2">
                    <a:lumMod val="50000"/>
                  </a:schemeClr>
                </a:solidFill>
              </a:defRPr>
            </a:lvl5pPr>
            <a:lvl6pPr>
              <a:buClr>
                <a:schemeClr val="tx2">
                  <a:lumMod val="50000"/>
                </a:schemeClr>
              </a:buClr>
              <a:defRPr>
                <a:solidFill>
                  <a:schemeClr val="tx2">
                    <a:lumMod val="50000"/>
                  </a:schemeClr>
                </a:solidFill>
              </a:defRPr>
            </a:lvl6pPr>
            <a:lvl7pPr>
              <a:buClr>
                <a:schemeClr val="tx2">
                  <a:lumMod val="50000"/>
                </a:schemeClr>
              </a:buClr>
              <a:defRPr>
                <a:solidFill>
                  <a:schemeClr val="tx2">
                    <a:lumMod val="50000"/>
                  </a:schemeClr>
                </a:solidFill>
              </a:defRPr>
            </a:lvl7pPr>
            <a:lvl8pPr>
              <a:buClr>
                <a:schemeClr val="tx2">
                  <a:lumMod val="50000"/>
                </a:schemeClr>
              </a:buClr>
              <a:defRPr>
                <a:solidFill>
                  <a:schemeClr val="tx2">
                    <a:lumMod val="50000"/>
                  </a:schemeClr>
                </a:solidFill>
              </a:defRPr>
            </a:lvl8pPr>
            <a:lvl9pPr>
              <a:buClr>
                <a:schemeClr val="tx2">
                  <a:lumMod val="50000"/>
                </a:schemeClr>
              </a:buClr>
              <a:defRPr>
                <a:solidFill>
                  <a:schemeClr val="tx2">
                    <a:lumMod val="50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73DF2905-D7E2-4171-961B-8EB802C66F9A}" type="datetime1">
              <a:rPr lang="en-US" smtClean="0"/>
              <a:pPr/>
              <a:t>6/27/2019</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276659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4000" b="1"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2800" baseline="0">
                <a:solidFill>
                  <a:schemeClr val="tx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82C1B47C-16BC-4A9F-9E6E-9D1F33DC8ABD}" type="datetime1">
              <a:rPr lang="en-US" smtClean="0"/>
              <a:pPr/>
              <a:t>6/27/2019</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1286572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a:t>Click to edit Master title style</a:t>
            </a:r>
            <a:endParaRPr lang="en-US" dirty="0"/>
          </a:p>
        </p:txBody>
      </p:sp>
      <p:sp>
        <p:nvSpPr>
          <p:cNvPr id="11" name="Content Placeholder 10"/>
          <p:cNvSpPr>
            <a:spLocks noGrp="1"/>
          </p:cNvSpPr>
          <p:nvPr>
            <p:ph sz="quarter" idx="13" hasCustomPrompt="1"/>
          </p:nvPr>
        </p:nvSpPr>
        <p:spPr>
          <a:xfrm>
            <a:off x="812800" y="1600200"/>
            <a:ext cx="49784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buFont typeface="Arial" pitchFamily="34" charset="0"/>
              <a:buChar char="•"/>
              <a:defRPr/>
            </a:lvl6pPr>
            <a:lvl7pPr>
              <a:buClr>
                <a:schemeClr val="tx2">
                  <a:lumMod val="50000"/>
                </a:schemeClr>
              </a:buClr>
              <a:buFont typeface="Arial" pitchFamily="34" charset="0"/>
              <a:buChar char="•"/>
              <a:defRPr/>
            </a:lvl7pPr>
            <a:lvl8pPr>
              <a:buClr>
                <a:schemeClr val="tx2">
                  <a:lumMod val="50000"/>
                </a:schemeClr>
              </a:buClr>
              <a:buFont typeface="Arial" pitchFamily="34" charset="0"/>
              <a:buChar char="•"/>
              <a:defRPr/>
            </a:lvl8pPr>
            <a:lvl9pPr>
              <a:buClr>
                <a:schemeClr val="tx2">
                  <a:lumMod val="50000"/>
                </a:schemeClr>
              </a:buCl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hasCustomPrompt="1"/>
          </p:nvPr>
        </p:nvSpPr>
        <p:spPr>
          <a:xfrm>
            <a:off x="6400800" y="1600200"/>
            <a:ext cx="49784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defRPr/>
            </a:lvl6pPr>
            <a:lvl7pPr>
              <a:buClr>
                <a:schemeClr val="tx2">
                  <a:lumMod val="50000"/>
                </a:schemeClr>
              </a:buClr>
              <a:defRPr/>
            </a:lvl7pPr>
            <a:lvl8pPr>
              <a:buClr>
                <a:schemeClr val="tx2">
                  <a:lumMod val="50000"/>
                </a:schemeClr>
              </a:buClr>
              <a:defRPr/>
            </a:lvl8pPr>
            <a:lvl9pPr>
              <a:buClr>
                <a:schemeClr val="tx2">
                  <a:lumMod val="50000"/>
                </a:schemeClr>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0C073DF2-DD31-447B-89F4-CEF82A94D7A7}" type="datetime1">
              <a:rPr lang="en-US" smtClean="0"/>
              <a:pPr/>
              <a:t>6/27/2019</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257717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800" y="1600200"/>
            <a:ext cx="4978400" cy="574675"/>
          </a:xfrm>
        </p:spPr>
        <p:txBody>
          <a:bodyPr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10"/>
          <p:cNvSpPr>
            <a:spLocks noGrp="1"/>
          </p:cNvSpPr>
          <p:nvPr>
            <p:ph sz="quarter" idx="13"/>
          </p:nvPr>
        </p:nvSpPr>
        <p:spPr>
          <a:xfrm>
            <a:off x="812800" y="2209800"/>
            <a:ext cx="4978400" cy="3505200"/>
          </a:xfrm>
        </p:spPr>
        <p:txBody>
          <a:bodyPr/>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1600200"/>
            <a:ext cx="4978400" cy="574675"/>
          </a:xfrm>
        </p:spPr>
        <p:txBody>
          <a:bodyPr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12"/>
          <p:cNvSpPr>
            <a:spLocks noGrp="1"/>
          </p:cNvSpPr>
          <p:nvPr>
            <p:ph sz="quarter" idx="14"/>
          </p:nvPr>
        </p:nvSpPr>
        <p:spPr>
          <a:xfrm>
            <a:off x="6400800" y="2209800"/>
            <a:ext cx="4978400" cy="3505200"/>
          </a:xfrm>
        </p:spPr>
        <p:txBody>
          <a:bodyPr/>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Add a footer</a:t>
            </a:r>
          </a:p>
        </p:txBody>
      </p:sp>
      <p:sp>
        <p:nvSpPr>
          <p:cNvPr id="7" name="Date Placeholder 6"/>
          <p:cNvSpPr>
            <a:spLocks noGrp="1"/>
          </p:cNvSpPr>
          <p:nvPr>
            <p:ph type="dt" sz="half" idx="10"/>
          </p:nvPr>
        </p:nvSpPr>
        <p:spPr/>
        <p:txBody>
          <a:bodyPr/>
          <a:lstStyle/>
          <a:p>
            <a:fld id="{1551BB0C-CFA8-4A1F-9AAE-D6B32E8256E7}" type="datetime1">
              <a:rPr lang="en-US" smtClean="0"/>
              <a:pPr/>
              <a:t>6/27/2019</a:t>
            </a:fld>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15597472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Add a footer</a:t>
            </a:r>
          </a:p>
        </p:txBody>
      </p:sp>
      <p:sp>
        <p:nvSpPr>
          <p:cNvPr id="3" name="Date Placeholder 2"/>
          <p:cNvSpPr>
            <a:spLocks noGrp="1"/>
          </p:cNvSpPr>
          <p:nvPr>
            <p:ph type="dt" sz="half" idx="10"/>
          </p:nvPr>
        </p:nvSpPr>
        <p:spPr/>
        <p:txBody>
          <a:bodyPr/>
          <a:lstStyle/>
          <a:p>
            <a:fld id="{2752348D-B72F-4FC3-A127-851C5E7B3A9E}" type="datetime1">
              <a:rPr lang="en-US" smtClean="0"/>
              <a:pPr/>
              <a:t>6/27/2019</a:t>
            </a:fld>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38663095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p>
        </p:txBody>
      </p:sp>
      <p:sp>
        <p:nvSpPr>
          <p:cNvPr id="2" name="Date Placeholder 1"/>
          <p:cNvSpPr>
            <a:spLocks noGrp="1"/>
          </p:cNvSpPr>
          <p:nvPr>
            <p:ph type="dt" sz="half" idx="10"/>
          </p:nvPr>
        </p:nvSpPr>
        <p:spPr/>
        <p:txBody>
          <a:bodyPr/>
          <a:lstStyle/>
          <a:p>
            <a:fld id="{D666EB1B-704A-4D5E-8D5F-456104532486}" type="datetime1">
              <a:rPr lang="en-US" smtClean="0"/>
              <a:pPr/>
              <a:t>6/27/2019</a:t>
            </a:fld>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34804394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6864" y="1447800"/>
            <a:ext cx="3962400" cy="1097280"/>
          </a:xfrm>
        </p:spPr>
        <p:txBody>
          <a:bodyPr anchor="b"/>
          <a:lstStyle>
            <a:lvl1pPr algn="l">
              <a:defRPr sz="2600" b="1" i="0" cap="none" baseline="0">
                <a:solidFill>
                  <a:schemeClr val="tx2">
                    <a:lumMod val="50000"/>
                  </a:schemeClr>
                </a:solidFill>
              </a:defRPr>
            </a:lvl1pPr>
          </a:lstStyle>
          <a:p>
            <a:r>
              <a:rPr lang="en-US"/>
              <a:t>Click to edit Master title style</a:t>
            </a:r>
            <a:endParaRPr lang="en-US" dirty="0"/>
          </a:p>
        </p:txBody>
      </p:sp>
      <p:sp>
        <p:nvSpPr>
          <p:cNvPr id="9" name="Content Placeholder 8"/>
          <p:cNvSpPr>
            <a:spLocks noGrp="1"/>
          </p:cNvSpPr>
          <p:nvPr>
            <p:ph sz="quarter" idx="13"/>
          </p:nvPr>
        </p:nvSpPr>
        <p:spPr>
          <a:xfrm>
            <a:off x="5283200" y="1447800"/>
            <a:ext cx="6197600" cy="42672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D96AFBEB-CD4D-45C5-9851-D1FF1EB5AB85}" type="datetime1">
              <a:rPr lang="en-US" smtClean="0"/>
              <a:pPr/>
              <a:t>6/27/2019</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7718000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1447800"/>
            <a:ext cx="3962400" cy="1097280"/>
          </a:xfrm>
        </p:spPr>
        <p:txBody>
          <a:bodyPr anchor="b"/>
          <a:lstStyle>
            <a:lvl1pPr algn="l">
              <a:defRPr sz="2600" b="1" i="0" cap="none" baseline="0">
                <a:solidFill>
                  <a:schemeClr val="tx2">
                    <a:lumMod val="50000"/>
                  </a:schemeClr>
                </a:solidFill>
              </a:defRPr>
            </a:lvl1pPr>
          </a:lstStyle>
          <a:p>
            <a:r>
              <a:rPr lang="en-US"/>
              <a:t>Click to edit Master title style</a:t>
            </a:r>
            <a:endParaRPr lang="en-US" dirty="0"/>
          </a:p>
        </p:txBody>
      </p:sp>
      <p:sp>
        <p:nvSpPr>
          <p:cNvPr id="10" name="Picture Placeholder 9" descr="An empty placeholder to add an image. Click on the placeholder and select the image that you wish to add"/>
          <p:cNvSpPr>
            <a:spLocks noGrp="1"/>
          </p:cNvSpPr>
          <p:nvPr>
            <p:ph type="pic" sz="quarter" idx="13"/>
          </p:nvPr>
        </p:nvSpPr>
        <p:spPr>
          <a:xfrm>
            <a:off x="6301232" y="1539240"/>
            <a:ext cx="4431538" cy="3272790"/>
          </a:xfrm>
        </p:spPr>
        <p:txBody>
          <a:bodyPr/>
          <a:lstStyle>
            <a:lvl1pPr marL="0" indent="0">
              <a:buNone/>
              <a:defRPr/>
            </a:lvl1pPr>
          </a:lstStyle>
          <a:p>
            <a:r>
              <a:rPr lang="en-US"/>
              <a:t>Click icon to add picture</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B285B7EB-0ACD-4247-AA3F-1B0B49109B84}" type="datetime1">
              <a:rPr lang="en-US" smtClean="0"/>
              <a:pPr/>
              <a:t>6/27/2019</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3362831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cstate="email">
            <a:duotone>
              <a:schemeClr val="accent1">
                <a:shade val="45000"/>
                <a:satMod val="135000"/>
              </a:schemeClr>
              <a:prstClr val="white"/>
            </a:duotone>
            <a:extLst>
              <a:ext uri="{BEBA8EAE-BF5A-486C-A8C5-ECC9F3942E4B}">
                <a14:imgProps xmlns:a14="http://schemas.microsoft.com/office/drawing/2010/main" xmlns="">
                  <a14:imgLayer r:embed="rId14">
                    <a14:imgEffect>
                      <a14:sharpenSoften amount="-50000"/>
                    </a14:imgEffect>
                    <a14:imgEffect>
                      <a14:saturation sat="66000"/>
                    </a14:imgEffect>
                  </a14:imgLayer>
                </a14:imgProps>
              </a:ext>
              <a:ext uri="{28A0092B-C50C-407E-A947-70E740481C1C}">
                <a14:useLocalDpi xmlns:a14="http://schemas.microsoft.com/office/drawing/2010/main" xmlns=""/>
              </a:ext>
            </a:extLst>
          </a:blip>
          <a:stretch>
            <a:fillRect/>
          </a:stretch>
        </p:blipFill>
        <p:spPr>
          <a:xfrm>
            <a:off x="0" y="0"/>
            <a:ext cx="12192000" cy="6858000"/>
          </a:xfrm>
          <a:prstGeom prst="rect">
            <a:avLst/>
          </a:prstGeom>
          <a:noFill/>
          <a:ln>
            <a:noFill/>
          </a:ln>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100" cap="all" spc="60" baseline="0">
                <a:solidFill>
                  <a:schemeClr val="tx2">
                    <a:lumMod val="50000"/>
                  </a:schemeClr>
                </a:solidFill>
              </a:defRPr>
            </a:lvl1pPr>
          </a:lstStyle>
          <a:p>
            <a:r>
              <a:rPr lang="en-US" dirty="0"/>
              <a:t>Add a footer</a:t>
            </a:r>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100" strike="noStrike" spc="60" baseline="0">
                <a:solidFill>
                  <a:schemeClr val="tx2">
                    <a:lumMod val="50000"/>
                  </a:schemeClr>
                </a:solidFill>
              </a:defRPr>
            </a:lvl1pPr>
          </a:lstStyle>
          <a:p>
            <a:fld id="{8254F2F0-E062-4E41-9176-AEE9734E64AC}" type="datetime1">
              <a:rPr lang="en-US" smtClean="0"/>
              <a:pPr/>
              <a:t>6/27/2019</a:t>
            </a:fld>
            <a:endParaRPr lang="en-US" dirty="0"/>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300" baseline="0">
                <a:solidFill>
                  <a:schemeClr val="tx2">
                    <a:lumMod val="50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4201697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M:\&#922;.&#915;&#974;&#947;&#959;&#965;,&#171;&#917;&#956;&#941;&#957;&#945;%20&#959;&#953;%20&#966;&#943;&#955;&#959;&#953;%20&#956;&#959;&#965;&#187;-Magic%20De%20Spell,%20&#931;.&#924;&#940;&#955;&#945;&#956;&#945;&#962;.MP3" TargetMode="External"/><Relationship Id="rId1" Type="http://schemas.openxmlformats.org/officeDocument/2006/relationships/audio" Target="file:///M:\&#922;&#945;&#964;&#949;&#961;&#943;&#957;&#945;%20&#915;&#974;&#947;&#959;&#965;,%20&#171;&#928;&#940;&#956;&#949;%20&#972;&#956;&#959;&#961;&#966;&#942;%20&#956;&#959;&#965;&#187;%20-%20&#928;&#940;&#957;&#959;&#962;%20&#922;&#945;&#964;&#963;&#953;&#956;&#943;&#967;&#945;&#962;.MP3"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904488"/>
            <a:ext cx="10363200" cy="1695431"/>
          </a:xfrm>
        </p:spPr>
        <p:txBody>
          <a:bodyPr/>
          <a:lstStyle/>
          <a:p>
            <a:r>
              <a:rPr lang="el-GR" sz="2800" dirty="0">
                <a:solidFill>
                  <a:schemeClr val="bg1"/>
                </a:solidFill>
              </a:rPr>
              <a:t>5</a:t>
            </a:r>
            <a:r>
              <a:rPr lang="el-GR" sz="2800" baseline="30000" dirty="0">
                <a:solidFill>
                  <a:schemeClr val="bg1"/>
                </a:solidFill>
              </a:rPr>
              <a:t>ο</a:t>
            </a:r>
            <a:r>
              <a:rPr lang="el-GR" sz="2800" dirty="0">
                <a:solidFill>
                  <a:schemeClr val="bg1"/>
                </a:solidFill>
              </a:rPr>
              <a:t> ΓΕ.Λ. ΠΕΡΙΣΤΕΡΙΟΥ</a:t>
            </a:r>
            <a:br>
              <a:rPr lang="el-GR" sz="2800" dirty="0">
                <a:solidFill>
                  <a:schemeClr val="bg1"/>
                </a:solidFill>
              </a:rPr>
            </a:br>
            <a:r>
              <a:rPr lang="el-GR" sz="2800" dirty="0">
                <a:solidFill>
                  <a:schemeClr val="bg1"/>
                </a:solidFill>
              </a:rPr>
              <a:t>ΣΧΟΛ.ΕΤΟΣ 2018-2019</a:t>
            </a:r>
            <a:br>
              <a:rPr lang="el-GR" sz="2800" dirty="0">
                <a:solidFill>
                  <a:schemeClr val="bg1"/>
                </a:solidFill>
              </a:rPr>
            </a:br>
            <a:r>
              <a:rPr lang="el-GR" sz="2800" dirty="0">
                <a:solidFill>
                  <a:schemeClr val="bg1"/>
                </a:solidFill>
              </a:rPr>
              <a:t>ΤΜΗΜΑΤΑ Α2 ΚΑΙ Α4</a:t>
            </a:r>
            <a:br>
              <a:rPr lang="el-GR" sz="2800" dirty="0">
                <a:solidFill>
                  <a:schemeClr val="bg1"/>
                </a:solidFill>
              </a:rPr>
            </a:br>
            <a:r>
              <a:rPr lang="el-GR" sz="2800" dirty="0">
                <a:solidFill>
                  <a:schemeClr val="bg1"/>
                </a:solidFill>
              </a:rPr>
              <a:t/>
            </a:r>
            <a:br>
              <a:rPr lang="el-GR" sz="2800" dirty="0">
                <a:solidFill>
                  <a:schemeClr val="bg1"/>
                </a:solidFill>
              </a:rPr>
            </a:br>
            <a:r>
              <a:rPr lang="el-GR" sz="2800" dirty="0">
                <a:solidFill>
                  <a:schemeClr val="bg1"/>
                </a:solidFill>
              </a:rPr>
              <a:t/>
            </a:r>
            <a:br>
              <a:rPr lang="el-GR" sz="2800" dirty="0">
                <a:solidFill>
                  <a:schemeClr val="bg1"/>
                </a:solidFill>
              </a:rPr>
            </a:br>
            <a:r>
              <a:rPr lang="el-GR" sz="2800" dirty="0">
                <a:solidFill>
                  <a:schemeClr val="bg1"/>
                </a:solidFill>
              </a:rPr>
              <a:t/>
            </a:r>
            <a:br>
              <a:rPr lang="el-GR" sz="2800" dirty="0">
                <a:solidFill>
                  <a:schemeClr val="bg1"/>
                </a:solidFill>
              </a:rPr>
            </a:br>
            <a:r>
              <a:rPr lang="el-GR" sz="2800" dirty="0">
                <a:solidFill>
                  <a:schemeClr val="bg1"/>
                </a:solidFill>
              </a:rPr>
              <a:t>ΝΕΟΕΛΛΗΝΙΚΗ ΛΟΓΟΤΕΧΝΙΑ</a:t>
            </a:r>
            <a:br>
              <a:rPr lang="el-GR" sz="2800" dirty="0">
                <a:solidFill>
                  <a:schemeClr val="bg1"/>
                </a:solidFill>
              </a:rPr>
            </a:br>
            <a:r>
              <a:rPr lang="el-GR" sz="2800" dirty="0">
                <a:solidFill>
                  <a:schemeClr val="bg1"/>
                </a:solidFill>
              </a:rPr>
              <a:t>ΠΡΟΓΡΑΜΜΑ-ΕΡΓΑΣΙΑ ΓΙΑ ΤΗΝ ΠΟΙΗΤΡΙΑ</a:t>
            </a:r>
            <a:br>
              <a:rPr lang="el-GR" sz="2800" dirty="0">
                <a:solidFill>
                  <a:schemeClr val="bg1"/>
                </a:solidFill>
              </a:rPr>
            </a:br>
            <a:r>
              <a:rPr lang="el-GR" sz="2800" dirty="0">
                <a:solidFill>
                  <a:schemeClr val="bg1"/>
                </a:solidFill>
              </a:rPr>
              <a:t>ΚΑΤΕΡΙΝΑ ΓΩΓΟΥ</a:t>
            </a:r>
            <a:endParaRPr lang="en-US" sz="2800" dirty="0">
              <a:solidFill>
                <a:schemeClr val="bg1"/>
              </a:solidFill>
            </a:endParaRPr>
          </a:p>
        </p:txBody>
      </p:sp>
    </p:spTree>
    <p:extLst>
      <p:ext uri="{BB962C8B-B14F-4D97-AF65-F5344CB8AC3E}">
        <p14:creationId xmlns:p14="http://schemas.microsoft.com/office/powerpoint/2010/main" xmlns="" val="3866448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7D44161-93D5-4F56-B47E-368A4958D511}"/>
              </a:ext>
            </a:extLst>
          </p:cNvPr>
          <p:cNvSpPr/>
          <p:nvPr/>
        </p:nvSpPr>
        <p:spPr>
          <a:xfrm>
            <a:off x="3048000" y="714807"/>
            <a:ext cx="6096000" cy="4637167"/>
          </a:xfrm>
          <a:prstGeom prst="rect">
            <a:avLst/>
          </a:prstGeom>
        </p:spPr>
        <p:txBody>
          <a:bodyPr>
            <a:spAutoFit/>
          </a:bodyPr>
          <a:lstStyle/>
          <a:p>
            <a:pPr algn="ctr">
              <a:lnSpc>
                <a:spcPct val="107000"/>
              </a:lnSpc>
              <a:spcAft>
                <a:spcPts val="800"/>
              </a:spcAft>
            </a:pPr>
            <a:r>
              <a:rPr lang="el-GR"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3)</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l-GR"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Συναισθήματα που αντανακλούν και προκαλούν τα ποιήματά της:</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α) Αγανάκτηση για την καταπίεση, ανισότητα, περιθωριοποίηση:</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«Εμένα οι φίλοι μου είναι μαύρα πουλιά και σύρματα στα χέρια σας. Στο λαιμό σας. Οι φίλοι μου»</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β) Μοναξιά και φόβος:</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Αν καμιά φορά με πιάσεις να λέω ψέματα</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-σταμάτα να σου πω-</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Μη βιάζεσαι και με λες ψεύτρα.</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Είναι τώρα που δεν μπορώ να ξεχωρίσω πια </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Και μπερδεύω πού σταματάει </a:t>
            </a:r>
            <a:r>
              <a:rPr lang="el-GR"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τ΄όνειρο</a:t>
            </a: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Και πού αρχίζει η αλήθεια….</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8730939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A9F87FA-6938-46BB-86A8-5F8FA150B811}"/>
              </a:ext>
            </a:extLst>
          </p:cNvPr>
          <p:cNvSpPr/>
          <p:nvPr/>
        </p:nvSpPr>
        <p:spPr>
          <a:xfrm>
            <a:off x="3048000" y="740075"/>
            <a:ext cx="6096000" cy="5720027"/>
          </a:xfrm>
          <a:prstGeom prst="rect">
            <a:avLst/>
          </a:prstGeom>
        </p:spPr>
        <p:txBody>
          <a:bodyPr>
            <a:spAutoFit/>
          </a:bodyPr>
          <a:lstStyle/>
          <a:p>
            <a:pPr>
              <a:lnSpc>
                <a:spcPct val="107000"/>
              </a:lnSpc>
              <a:spcAft>
                <a:spcPts val="80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γ)Η κρυμμένη καταπίεση που καταδικάζει τον άνθρωπο σε ανούσια ζωή:</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Αυτός εκεί </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Ο συγκεκριμένος άνθρωπος </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Είχε μια συγκεκριμένη ζωή</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Με συγκεκριμένες πράξεις </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Γι΄αυτό</a:t>
            </a: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και </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Η συγκεκριμένη κοινωνία </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Για το συγκεκριμένο σκοπό </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Τον καταδίκασε </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Σ΄έναν</a:t>
            </a: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αόριστο θάνατο </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δ) Η καταπιεστική οικογένεια :</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Με τον ίδιο ολόιδιο φόβο </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5 </a:t>
            </a:r>
            <a:r>
              <a:rPr lang="el-GR"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χρονώ</a:t>
            </a: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19 </a:t>
            </a:r>
            <a:r>
              <a:rPr lang="el-GR"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χρονώ</a:t>
            </a: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20.30. </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Όλη μου τη ζωή πατέρα. </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4679601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F01D9F6-57DE-4486-8236-958E6331CB6E}"/>
              </a:ext>
            </a:extLst>
          </p:cNvPr>
          <p:cNvSpPr/>
          <p:nvPr/>
        </p:nvSpPr>
        <p:spPr>
          <a:xfrm>
            <a:off x="3048000" y="1622704"/>
            <a:ext cx="6096000" cy="3612592"/>
          </a:xfrm>
          <a:prstGeom prst="rect">
            <a:avLst/>
          </a:prstGeom>
        </p:spPr>
        <p:txBody>
          <a:bodyPr>
            <a:spAutoFit/>
          </a:bodyPr>
          <a:lstStyle/>
          <a:p>
            <a:pPr>
              <a:lnSpc>
                <a:spcPct val="107000"/>
              </a:lnSpc>
              <a:spcAft>
                <a:spcPts val="80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ε) Η λαχτάρα για ζωή: </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«……και δεν είναι που δεν θέλω να ζήσω,</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Είναι το γαμώτο που δεν έζησα.»</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στ</a:t>
            </a: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Η Αγάπη που ξεχειλίζει από μέσα της:</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«Πάμε όμορφη μου» (Για την κόρη της, Μυρτώ)</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Αχ Παναγία Μυρτώ μου </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Κανείς δεν </a:t>
            </a:r>
            <a:r>
              <a:rPr lang="el-GR"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σ΄έχει</a:t>
            </a: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αγαπήσει πιο πολύ</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Όπως μια Κατερίνα το παιδί».</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0266207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6D74A8E-4C46-4917-B083-B8B156E3A1C2}"/>
              </a:ext>
            </a:extLst>
          </p:cNvPr>
          <p:cNvSpPr/>
          <p:nvPr/>
        </p:nvSpPr>
        <p:spPr>
          <a:xfrm>
            <a:off x="3048000" y="871698"/>
            <a:ext cx="6096000" cy="5114605"/>
          </a:xfrm>
          <a:prstGeom prst="rect">
            <a:avLst/>
          </a:prstGeom>
        </p:spPr>
        <p:txBody>
          <a:bodyPr>
            <a:spAutoFit/>
          </a:bodyPr>
          <a:lstStyle/>
          <a:p>
            <a:pPr algn="ctr">
              <a:lnSpc>
                <a:spcPct val="107000"/>
              </a:lnSpc>
              <a:spcAft>
                <a:spcPts val="800"/>
              </a:spcAft>
            </a:pPr>
            <a:r>
              <a:rPr lang="el-GR"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l-GR"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Η Γλώσσα της Ποίησής της:</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α) Η </a:t>
            </a:r>
            <a:r>
              <a:rPr lang="el-GR"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αφτιασίδωτη</a:t>
            </a: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δημοτική/ καθομιλουμένη του προφορικού λόγου, ως γλώσσα των καθημερινών, απλών, «ζωντανών» ανθρώπων,  με συχνή χρήση αντιποιητικών, έως και υβριστικών λέξεων, με σκοπό την καταγγελία της καταπίεσης, ανελευθερίας, ανισοτήτων :</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«τους ρημάξατε το κόκκινο»</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«θα κρέμεται στα </a:t>
            </a:r>
            <a:r>
              <a:rPr lang="el-GR"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τσιγγέλια</a:t>
            </a: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το πετσί μου σαν τομάρι»   «</a:t>
            </a:r>
            <a:r>
              <a:rPr lang="el-GR"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παλιομπάσταρδε</a:t>
            </a: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β) Εν τούτοις, όταν οραματίζεται ένα καλύτερο κόσμο και ιδίως όταν απευθύνεται στην αγαπημένη της  κόρη, το λεξιλόγιο γίνεται ποιητικό  κι οι περιγραφές λυρικές, </a:t>
            </a:r>
            <a:r>
              <a:rPr lang="el-GR"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π.χ</a:t>
            </a: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στο:</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«Πάμε όμορφή μου»:</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l-GR" dirty="0">
                <a:solidFill>
                  <a:schemeClr val="bg1"/>
                </a:solidFill>
                <a:latin typeface="Times New Roman" panose="02020603050405020304" pitchFamily="18" charset="0"/>
                <a:ea typeface="Calibri" panose="020F0502020204030204" pitchFamily="34" charset="0"/>
              </a:rPr>
              <a:t>«Κι απάνω τους σκαλώνουνε </a:t>
            </a:r>
            <a:r>
              <a:rPr lang="el-GR" dirty="0" err="1">
                <a:solidFill>
                  <a:schemeClr val="bg1"/>
                </a:solidFill>
                <a:latin typeface="Times New Roman" panose="02020603050405020304" pitchFamily="18" charset="0"/>
                <a:ea typeface="Calibri" panose="020F0502020204030204" pitchFamily="34" charset="0"/>
              </a:rPr>
              <a:t>άνθια</a:t>
            </a:r>
            <a:r>
              <a:rPr lang="el-GR" dirty="0">
                <a:solidFill>
                  <a:schemeClr val="bg1"/>
                </a:solidFill>
                <a:latin typeface="Times New Roman" panose="02020603050405020304" pitchFamily="18" charset="0"/>
                <a:ea typeface="Calibri" panose="020F0502020204030204" pitchFamily="34" charset="0"/>
              </a:rPr>
              <a:t> </a:t>
            </a:r>
            <a:r>
              <a:rPr lang="el-GR" dirty="0" err="1">
                <a:solidFill>
                  <a:schemeClr val="bg1"/>
                </a:solidFill>
                <a:latin typeface="Times New Roman" panose="02020603050405020304" pitchFamily="18" charset="0"/>
                <a:ea typeface="Calibri" panose="020F0502020204030204" pitchFamily="34" charset="0"/>
              </a:rPr>
              <a:t>ροδακινιάς</a:t>
            </a:r>
            <a:r>
              <a:rPr lang="el-GR" dirty="0">
                <a:solidFill>
                  <a:schemeClr val="bg1"/>
                </a:solidFill>
                <a:latin typeface="Times New Roman" panose="02020603050405020304" pitchFamily="18" charset="0"/>
                <a:ea typeface="Calibri" panose="020F0502020204030204" pitchFamily="34" charset="0"/>
              </a:rPr>
              <a:t> και κόκκινα αστέρια»</a:t>
            </a:r>
            <a:endParaRPr lang="el-GR" dirty="0">
              <a:solidFill>
                <a:schemeClr val="bg1"/>
              </a:solidFill>
            </a:endParaRPr>
          </a:p>
        </p:txBody>
      </p:sp>
    </p:spTree>
    <p:extLst>
      <p:ext uri="{BB962C8B-B14F-4D97-AF65-F5344CB8AC3E}">
        <p14:creationId xmlns:p14="http://schemas.microsoft.com/office/powerpoint/2010/main" xmlns="" val="19435453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019CDDB-1267-4DF0-8B4F-A56E8BCF1D25}"/>
              </a:ext>
            </a:extLst>
          </p:cNvPr>
          <p:cNvSpPr/>
          <p:nvPr/>
        </p:nvSpPr>
        <p:spPr>
          <a:xfrm>
            <a:off x="3048000" y="614576"/>
            <a:ext cx="6096000" cy="5628849"/>
          </a:xfrm>
          <a:prstGeom prst="rect">
            <a:avLst/>
          </a:prstGeom>
        </p:spPr>
        <p:txBody>
          <a:bodyPr>
            <a:spAutoFit/>
          </a:bodyPr>
          <a:lstStyle/>
          <a:p>
            <a:pPr algn="ctr">
              <a:lnSpc>
                <a:spcPct val="107000"/>
              </a:lnSpc>
              <a:spcAft>
                <a:spcPts val="800"/>
              </a:spcAft>
            </a:pPr>
            <a:r>
              <a:rPr lang="el-GR"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5)</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l-GR"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Τι μου άρεσε στην ποίησή της;</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α) « Η ποίησή της μου αρέσει αρκετά, γιατί γράφει για την δική της αλήθεια. Φαίνεται με ευθύτητα η ειλικρίνειά της πάνω σε πολλά θέματα και κυρίως σε θέματα που οι άλλοι φοβούνται να πουν. Μου αρέσει, λοιπόν, η τόλμη της, η αμεσότητα το ότι είναι ονειροπόλα και το ότι στηρίζει ανθρώπους που βρίσκονται στο περιθώριο.</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Π.χ</a:t>
            </a:r>
            <a:r>
              <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οι φίλες μου είναι σύρματα τεντωμένα </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Π.χ</a:t>
            </a:r>
            <a:r>
              <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μετρήσαμε τα αμέτρητα </a:t>
            </a:r>
            <a:r>
              <a:rPr lang="el-GR"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τ΄άστρα</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Π.χ</a:t>
            </a:r>
            <a:r>
              <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θα ’ρθει η μέρα που θα αλλάξουν τα πράγματα»</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β)</a:t>
            </a:r>
            <a:r>
              <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Αυτό που μου αρέσει πιο πολύ στην ποίησή της είναι ο αυθορμητισμός της. Επιπλέον εκφράζει την αλήθεια, παρόλο που είναι σκληρή για κάποιους και δεν έχει φόβο να την κρύψει. Επιπρόσθετα, παρόλο που γράφει σκληρά και πολλές φορές προσθέτει και υβριστικά σχόλια, αυτά τα οποία γράφει είναι αληθινά· και πραγματικά φαίνεται να ‘νιώθει’ τους στίχους, κάτι που κάνει την ίδια διαφορετική αλλά και τα ποιήματά της».</a:t>
            </a:r>
            <a:endParaRPr lang="el-G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1745353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03ECDD6-43D6-4EF6-AA96-E70315174565}"/>
              </a:ext>
            </a:extLst>
          </p:cNvPr>
          <p:cNvSpPr/>
          <p:nvPr/>
        </p:nvSpPr>
        <p:spPr>
          <a:xfrm>
            <a:off x="3048000" y="2301576"/>
            <a:ext cx="6096000" cy="2254848"/>
          </a:xfrm>
          <a:prstGeom prst="rect">
            <a:avLst/>
          </a:prstGeom>
        </p:spPr>
        <p:txBody>
          <a:bodyPr>
            <a:spAutoFit/>
          </a:bodyPr>
          <a:lstStyle/>
          <a:p>
            <a:pPr algn="ctr">
              <a:lnSpc>
                <a:spcPct val="107000"/>
              </a:lnSpc>
              <a:spcAft>
                <a:spcPts val="800"/>
              </a:spcAft>
            </a:pPr>
            <a:r>
              <a:rPr lang="el-GR"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6)</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l-GR"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Τι δεν μου άρεσε στην ποίησή της;</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Κυριάρχησε η άποψη ότι είναι ενοχλητικό το υβριστικό λεξιλόγιο και τα καταθλιπτικά θέματα στην ποίηση της Γώγου.</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Εν τούτοις όχι λίγα παιδιά-αγόρια και κορίτσια κι απ’ τα δύο τμήματα-δήλωσαν ότι, για τους λόγους που αναφέρονται στην ερώτηση 5, δεν υπάρχει κάτι που δεν τους αρέσει στα ποιήματα της Κατερίνας Γώγου.</a:t>
            </a:r>
            <a:endParaRPr lang="el-G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2523560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4F307EA-2B8E-4E83-AF4B-3162F4927D8D}"/>
              </a:ext>
            </a:extLst>
          </p:cNvPr>
          <p:cNvSpPr/>
          <p:nvPr/>
        </p:nvSpPr>
        <p:spPr>
          <a:xfrm>
            <a:off x="3048000" y="768464"/>
            <a:ext cx="6096000" cy="5321072"/>
          </a:xfrm>
          <a:prstGeom prst="rect">
            <a:avLst/>
          </a:prstGeom>
        </p:spPr>
        <p:txBody>
          <a:bodyPr>
            <a:spAutoFit/>
          </a:bodyPr>
          <a:lstStyle/>
          <a:p>
            <a:pPr algn="ctr">
              <a:lnSpc>
                <a:spcPct val="107000"/>
              </a:lnSpc>
              <a:spcAft>
                <a:spcPts val="800"/>
              </a:spcAft>
            </a:pPr>
            <a:r>
              <a:rPr lang="el-GR"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7)</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l-GR"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Υπάρχει «Γυναικεία ποίηση»;</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α) « Παρόλο που είναι ένα αμφιλεγόμενο θέμα και οι απόψεις διίστανται, θεωρώ ότι από την μία υπάρχει γυναικεία ποίηση, διότι η ευαισθησία που τις διακατέχει είναι διάχυτη στα ποιήματά τους, καθώς επίσης φανερώνονται τα έντονα συναισθήματα και ο ρομαντισμός που τις κυριεύει. Ωστόσο από την άλλη θεωρώ ότι δεν πρέπει να υπάρχει, καθώς έτσι οικοδομούνται τα θεμέλια του ρατσισμού και της προκατάληψης εναντίον των γυναικών και ανοίγει ο δρόμος για έναν κόσμο στον οποίο θα θεωρούνται κατώτερα όντα».</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β)</a:t>
            </a:r>
            <a:r>
              <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Κατά την γνώμη μου δεν υπάρχει &lt;&lt;γυναικεία&gt;&gt; και &lt;&lt;αντρική&gt;&gt; ποίηση. Η ποίηση είναι μία είτε τη γράφει άνδρας είτε γυναίκα. Εξαρτάται από την ψυχική κατάσταση του καθενός αλλά και από την κοινωνία στην οποία βρίσκεται και ζει. Λόγου χάρη, είτε άνδρας είτε γυναίκα, αν είναι ερωτευμένος, θα γράψει για αγάπη και έρωτα και αν είναι πονεμένος, θα γράψει για θλίψη και πόνο».</a:t>
            </a:r>
            <a:endParaRPr lang="el-G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8591229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D2B38CC-D047-42FC-99AB-920DD6E335A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39440" y="472440"/>
            <a:ext cx="5913120" cy="5913120"/>
          </a:xfrm>
          <a:prstGeom prst="rect">
            <a:avLst/>
          </a:prstGeom>
        </p:spPr>
      </p:pic>
    </p:spTree>
    <p:extLst>
      <p:ext uri="{BB962C8B-B14F-4D97-AF65-F5344CB8AC3E}">
        <p14:creationId xmlns:p14="http://schemas.microsoft.com/office/powerpoint/2010/main" xmlns="" val="25874409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5AE0922-F502-4188-ACF1-962AD711D5DA}"/>
              </a:ext>
            </a:extLst>
          </p:cNvPr>
          <p:cNvSpPr/>
          <p:nvPr/>
        </p:nvSpPr>
        <p:spPr>
          <a:xfrm>
            <a:off x="1638300" y="2502816"/>
            <a:ext cx="8915400" cy="1852367"/>
          </a:xfrm>
          <a:prstGeom prst="rect">
            <a:avLst/>
          </a:prstGeom>
        </p:spPr>
        <p:txBody>
          <a:bodyPr wrap="square">
            <a:spAutoFit/>
          </a:bodyPr>
          <a:lstStyle/>
          <a:p>
            <a:pPr algn="ctr">
              <a:lnSpc>
                <a:spcPct val="107000"/>
              </a:lnSpc>
              <a:spcAft>
                <a:spcPts val="800"/>
              </a:spcAft>
            </a:pPr>
            <a:r>
              <a:rPr lang="el-GR"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Οι μαθητές και μαθήτριες των τμημάτων Α2 και Α4.</a:t>
            </a:r>
            <a:endParaRPr lang="el-GR"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l-GR"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l-GR"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Υπεύθυνη καθηγήτρια:   Καπετανάκη Μαρία </a:t>
            </a:r>
            <a:endParaRPr lang="el-GR"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6173790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F038D3F-02C3-416B-98FF-EDD0B169840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81022" y="752348"/>
            <a:ext cx="8029956" cy="5353304"/>
          </a:xfrm>
          <a:prstGeom prst="rect">
            <a:avLst/>
          </a:prstGeom>
        </p:spPr>
      </p:pic>
    </p:spTree>
    <p:extLst>
      <p:ext uri="{BB962C8B-B14F-4D97-AF65-F5344CB8AC3E}">
        <p14:creationId xmlns:p14="http://schemas.microsoft.com/office/powerpoint/2010/main" xmlns="" val="8335070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5C572BC-0ACE-4E6C-A3A7-FDE7B19A339F}"/>
              </a:ext>
            </a:extLst>
          </p:cNvPr>
          <p:cNvSpPr/>
          <p:nvPr/>
        </p:nvSpPr>
        <p:spPr>
          <a:xfrm>
            <a:off x="1399032" y="1366384"/>
            <a:ext cx="8769096" cy="4125232"/>
          </a:xfrm>
          <a:prstGeom prst="rect">
            <a:avLst/>
          </a:prstGeom>
        </p:spPr>
        <p:txBody>
          <a:bodyPr wrap="square">
            <a:spAutoFit/>
          </a:bodyPr>
          <a:lstStyle/>
          <a:p>
            <a:pPr algn="ctr">
              <a:lnSpc>
                <a:spcPct val="107000"/>
              </a:lnSpc>
              <a:spcAft>
                <a:spcPts val="800"/>
              </a:spcAft>
            </a:pPr>
            <a:r>
              <a:rPr lang="el-GR"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ΒΙΟΓΡΑΦΙΑ</a:t>
            </a:r>
            <a:endParaRPr lang="el-GR" sz="16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r>
              <a:rPr lang="el-GR" dirty="0">
                <a:solidFill>
                  <a:schemeClr val="bg1"/>
                </a:solidFill>
                <a:latin typeface="Times New Roman" panose="02020603050405020304" pitchFamily="18" charset="0"/>
                <a:ea typeface="Calibri" panose="020F0502020204030204" pitchFamily="34" charset="0"/>
              </a:rPr>
              <a:t>      Η Κατερίνα Γώγου γεννήθηκε στις 1 Ιουνίου 1940 και πέθανε στις 3 Οκτωβρίου 1993 σε ηλικία 53. Ήταν Ελληνίδα ποιήτρια και ηθοποιός. Μόλις σε ηλικία 5 χρονών ξεκίνησε να παίζει σε διάφορες παιδικές παραστάσεις, όπου χαρακτηρίστηκε παιδί-θαύμα. Παρ’ όλ’  αυτά δεν πέρασε όμορφα παιδικά χρόνια λόγω της Κατοχής και του Εμφύλιου πολέμου. Ο πατέρας της, αν και αυστηρός, την υποστήριξε πραγματικά στην επιθυμία της να ακολουθήσει την υποκριτική. </a:t>
            </a:r>
          </a:p>
          <a:p>
            <a:pPr algn="just"/>
            <a:r>
              <a:rPr lang="el-GR" dirty="0">
                <a:solidFill>
                  <a:schemeClr val="bg1"/>
                </a:solidFill>
                <a:latin typeface="Times New Roman" panose="02020603050405020304" pitchFamily="18" charset="0"/>
                <a:ea typeface="Calibri" panose="020F0502020204030204" pitchFamily="34" charset="0"/>
              </a:rPr>
              <a:t>       Σπούδασε στην σχολή του Τάκη Μουζενίδη, η οποία εθεωρείτο μια από τις καλύτερες της εποχής. Παράλληλα τελείωσε και τις σχολές χορού </a:t>
            </a:r>
            <a:r>
              <a:rPr lang="el-GR" dirty="0" err="1">
                <a:solidFill>
                  <a:schemeClr val="bg1"/>
                </a:solidFill>
                <a:latin typeface="Times New Roman" panose="02020603050405020304" pitchFamily="18" charset="0"/>
                <a:ea typeface="Calibri" panose="020F0502020204030204" pitchFamily="34" charset="0"/>
              </a:rPr>
              <a:t>Πράτσικα</a:t>
            </a:r>
            <a:r>
              <a:rPr lang="el-GR" dirty="0">
                <a:solidFill>
                  <a:schemeClr val="bg1"/>
                </a:solidFill>
                <a:latin typeface="Times New Roman" panose="02020603050405020304" pitchFamily="18" charset="0"/>
                <a:ea typeface="Calibri" panose="020F0502020204030204" pitchFamily="34" charset="0"/>
              </a:rPr>
              <a:t>, </a:t>
            </a:r>
            <a:r>
              <a:rPr lang="el-GR" dirty="0" err="1">
                <a:solidFill>
                  <a:schemeClr val="bg1"/>
                </a:solidFill>
                <a:latin typeface="Times New Roman" panose="02020603050405020304" pitchFamily="18" charset="0"/>
                <a:ea typeface="Calibri" panose="020F0502020204030204" pitchFamily="34" charset="0"/>
              </a:rPr>
              <a:t>Ζουρούδη</a:t>
            </a:r>
            <a:r>
              <a:rPr lang="el-GR" dirty="0">
                <a:solidFill>
                  <a:schemeClr val="bg1"/>
                </a:solidFill>
                <a:latin typeface="Times New Roman" panose="02020603050405020304" pitchFamily="18" charset="0"/>
                <a:ea typeface="Calibri" panose="020F0502020204030204" pitchFamily="34" charset="0"/>
              </a:rPr>
              <a:t> και </a:t>
            </a:r>
            <a:r>
              <a:rPr lang="el-GR" dirty="0" err="1">
                <a:solidFill>
                  <a:schemeClr val="bg1"/>
                </a:solidFill>
                <a:latin typeface="Times New Roman" panose="02020603050405020304" pitchFamily="18" charset="0"/>
                <a:ea typeface="Calibri" panose="020F0502020204030204" pitchFamily="34" charset="0"/>
              </a:rPr>
              <a:t>Βαρούτση</a:t>
            </a:r>
            <a:r>
              <a:rPr lang="el-GR" dirty="0">
                <a:solidFill>
                  <a:schemeClr val="bg1"/>
                </a:solidFill>
                <a:latin typeface="Times New Roman" panose="02020603050405020304" pitchFamily="18" charset="0"/>
                <a:ea typeface="Calibri" panose="020F0502020204030204" pitchFamily="34" charset="0"/>
              </a:rPr>
              <a:t>. Η Κατερίνα Γώγου πρωτοεμφανίστηκε στο θέατρο το 1916  με το θίασο Ντίνου Ηλιόπουλου. Ως ηθοποιός είναι γνωστή  περισσότερο για δευτερεύοντες ρόλους, της επαναστατημένης η ελαφρόμυαλης </a:t>
            </a:r>
            <a:r>
              <a:rPr lang="el-GR" dirty="0" err="1">
                <a:solidFill>
                  <a:schemeClr val="bg1"/>
                </a:solidFill>
                <a:latin typeface="Times New Roman" panose="02020603050405020304" pitchFamily="18" charset="0"/>
                <a:ea typeface="Calibri" panose="020F0502020204030204" pitchFamily="34" charset="0"/>
              </a:rPr>
              <a:t>έφηβης</a:t>
            </a:r>
            <a:r>
              <a:rPr lang="el-GR" dirty="0">
                <a:solidFill>
                  <a:schemeClr val="bg1"/>
                </a:solidFill>
                <a:latin typeface="Times New Roman" panose="02020603050405020304" pitchFamily="18" charset="0"/>
                <a:ea typeface="Calibri" panose="020F0502020204030204" pitchFamily="34" charset="0"/>
              </a:rPr>
              <a:t> σε κωμωδίες κυρίως. Δραματικούς ρόλους ερμήνευσε στο ‘Τι έκανες στον πόλεμο, Θανάση;’ του Ντίνου </a:t>
            </a:r>
            <a:r>
              <a:rPr lang="el-GR" dirty="0" err="1">
                <a:solidFill>
                  <a:schemeClr val="bg1"/>
                </a:solidFill>
                <a:latin typeface="Times New Roman" panose="02020603050405020304" pitchFamily="18" charset="0"/>
                <a:ea typeface="Calibri" panose="020F0502020204030204" pitchFamily="34" charset="0"/>
              </a:rPr>
              <a:t>Κατσουρίδη</a:t>
            </a:r>
            <a:r>
              <a:rPr lang="el-GR" dirty="0">
                <a:solidFill>
                  <a:schemeClr val="bg1"/>
                </a:solidFill>
                <a:latin typeface="Times New Roman" panose="02020603050405020304" pitchFamily="18" charset="0"/>
                <a:ea typeface="Calibri" panose="020F0502020204030204" pitchFamily="34" charset="0"/>
              </a:rPr>
              <a:t>, ‘Παραγγελιά’ και ‘Το βαρύ πεπόνι’ του τότε συζύγου της Παύλου </a:t>
            </a:r>
            <a:r>
              <a:rPr lang="el-GR" dirty="0" err="1">
                <a:solidFill>
                  <a:schemeClr val="bg1"/>
                </a:solidFill>
                <a:latin typeface="Times New Roman" panose="02020603050405020304" pitchFamily="18" charset="0"/>
                <a:ea typeface="Calibri" panose="020F0502020204030204" pitchFamily="34" charset="0"/>
              </a:rPr>
              <a:t>Τάσσιου</a:t>
            </a:r>
            <a:r>
              <a:rPr lang="el-GR" dirty="0">
                <a:solidFill>
                  <a:schemeClr val="bg1"/>
                </a:solidFill>
                <a:latin typeface="Times New Roman" panose="02020603050405020304" pitchFamily="18" charset="0"/>
                <a:ea typeface="Calibri" panose="020F0502020204030204" pitchFamily="34" charset="0"/>
              </a:rPr>
              <a:t>, με τον οποίο απέκτησε μία κόρη, την Μυρτώ.</a:t>
            </a:r>
            <a:endParaRPr lang="el-GR" dirty="0">
              <a:solidFill>
                <a:schemeClr val="bg1"/>
              </a:solidFill>
            </a:endParaRPr>
          </a:p>
        </p:txBody>
      </p:sp>
    </p:spTree>
    <p:extLst>
      <p:ext uri="{BB962C8B-B14F-4D97-AF65-F5344CB8AC3E}">
        <p14:creationId xmlns:p14="http://schemas.microsoft.com/office/powerpoint/2010/main" xmlns="" val="41666615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A11146D-2BB0-4A99-B678-EC32C3B8610D}"/>
              </a:ext>
            </a:extLst>
          </p:cNvPr>
          <p:cNvSpPr/>
          <p:nvPr/>
        </p:nvSpPr>
        <p:spPr>
          <a:xfrm>
            <a:off x="3011905" y="156411"/>
            <a:ext cx="6059906" cy="6701589"/>
          </a:xfrm>
          <a:prstGeom prst="rect">
            <a:avLst/>
          </a:prstGeom>
        </p:spPr>
        <p:txBody>
          <a:bodyPr wrap="square">
            <a:spAutoFit/>
          </a:bodyPr>
          <a:lstStyle/>
          <a:p>
            <a:pPr algn="just">
              <a:lnSpc>
                <a:spcPct val="107000"/>
              </a:lnSpc>
              <a:spcAft>
                <a:spcPts val="80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l-GR"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Βιβλία της Κατερίνας Γώγου: </a:t>
            </a:r>
            <a:endParaRPr lang="el-GR" sz="16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Εν ζωή:</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l-GR"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Τρία κλικ αριστερά, 1978 (Έκανε 40.000 πωλήσεις και μεταφράστηκε αμέσως στην αγγλική)</a:t>
            </a:r>
            <a:endParaRPr lang="el-GR" sz="1600"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l-GR"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Ιδιώνυμο, 1980 </a:t>
            </a:r>
            <a:endParaRPr lang="el-GR" sz="1600"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l-GR"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Το ξύλινο παλτό, 1982</a:t>
            </a:r>
            <a:endParaRPr lang="el-GR" sz="1600"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l-GR"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Απόντες, 1986</a:t>
            </a:r>
            <a:endParaRPr lang="el-GR" sz="1600"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l-GR"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Ο μήνας των παγωμένων σταφυλιών, 1988</a:t>
            </a:r>
            <a:endParaRPr lang="el-GR" sz="1600"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l-GR"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Νόστος, 1990</a:t>
            </a:r>
            <a:endParaRPr lang="el-GR" sz="1600"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Μεταθανάτιες κυκλοφορίες:</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l-GR"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Με λένε Οδύσσεια, 2002</a:t>
            </a:r>
            <a:endParaRPr lang="el-GR" sz="1600"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l-GR"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Νόστος (Επανέκδοση), 2004</a:t>
            </a:r>
            <a:endParaRPr lang="el-GR" sz="1600"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Βιβλία για την Κατερίνα Γώγου: </a:t>
            </a:r>
            <a:endParaRPr lang="el-GR" sz="16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Βιργινία </a:t>
            </a:r>
            <a:r>
              <a:rPr lang="el-GR"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Σπυράτου</a:t>
            </a: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l-GR"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Κατερίνα Γώγου, Έρωτας Θανάτου</a:t>
            </a: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l-GR"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2007</a:t>
            </a:r>
          </a:p>
          <a:p>
            <a:pPr algn="just">
              <a:lnSpc>
                <a:spcPct val="107000"/>
              </a:lnSpc>
            </a:pPr>
            <a:endParaRPr lang="en-US"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l-GR" b="1" dirty="0" smtClean="0">
                <a:solidFill>
                  <a:schemeClr val="bg1"/>
                </a:solidFill>
                <a:latin typeface="Times New Roman" panose="02020603050405020304" pitchFamily="18" charset="0"/>
                <a:cs typeface="Times New Roman" panose="02020603050405020304" pitchFamily="18" charset="0"/>
              </a:rPr>
              <a:t>Ενδεικτικά μελοποιημένα ποιήματα:</a:t>
            </a:r>
          </a:p>
          <a:p>
            <a:pPr algn="just">
              <a:lnSpc>
                <a:spcPct val="107000"/>
              </a:lnSpc>
              <a:spcAft>
                <a:spcPts val="800"/>
              </a:spcAft>
              <a:buFont typeface="Arial" pitchFamily="34" charset="0"/>
              <a:buChar char="•"/>
            </a:pPr>
            <a:r>
              <a:rPr lang="en-US" i="1" dirty="0" smtClean="0">
                <a:solidFill>
                  <a:schemeClr val="bg1"/>
                </a:solidFill>
                <a:latin typeface="Times New Roman" panose="02020603050405020304" pitchFamily="18" charset="0"/>
                <a:cs typeface="Times New Roman" panose="02020603050405020304" pitchFamily="18" charset="0"/>
              </a:rPr>
              <a:t>   </a:t>
            </a:r>
            <a:r>
              <a:rPr lang="el-GR" i="1" dirty="0" smtClean="0">
                <a:solidFill>
                  <a:schemeClr val="bg1"/>
                </a:solidFill>
                <a:latin typeface="Times New Roman" panose="02020603050405020304" pitchFamily="18" charset="0"/>
                <a:cs typeface="Times New Roman" panose="02020603050405020304" pitchFamily="18" charset="0"/>
              </a:rPr>
              <a:t>Πάμε όμορφή μου, Πάνος Κατσιμίχας</a:t>
            </a:r>
            <a:r>
              <a:rPr lang="en-US" i="1" dirty="0" smtClean="0">
                <a:solidFill>
                  <a:schemeClr val="bg1"/>
                </a:solidFill>
                <a:latin typeface="Times New Roman" panose="02020603050405020304" pitchFamily="18" charset="0"/>
                <a:cs typeface="Times New Roman" panose="02020603050405020304" pitchFamily="18" charset="0"/>
              </a:rPr>
              <a:t>  </a:t>
            </a:r>
            <a:endParaRPr lang="el-GR" i="1" dirty="0" smtClean="0">
              <a:solidFill>
                <a:schemeClr val="bg1"/>
              </a:solidFill>
              <a:latin typeface="Times New Roman" panose="02020603050405020304" pitchFamily="18" charset="0"/>
              <a:cs typeface="Times New Roman" panose="02020603050405020304" pitchFamily="18" charset="0"/>
            </a:endParaRPr>
          </a:p>
          <a:p>
            <a:pPr algn="just">
              <a:lnSpc>
                <a:spcPct val="107000"/>
              </a:lnSpc>
              <a:spcAft>
                <a:spcPts val="800"/>
              </a:spcAft>
              <a:buFont typeface="Arial" pitchFamily="34" charset="0"/>
              <a:buChar char="•"/>
            </a:pPr>
            <a:r>
              <a:rPr lang="en-US" i="1" dirty="0" smtClean="0">
                <a:solidFill>
                  <a:schemeClr val="bg1"/>
                </a:solidFill>
                <a:latin typeface="Times New Roman" panose="02020603050405020304" pitchFamily="18" charset="0"/>
                <a:cs typeface="Times New Roman" panose="02020603050405020304" pitchFamily="18" charset="0"/>
              </a:rPr>
              <a:t>   </a:t>
            </a:r>
            <a:r>
              <a:rPr lang="el-GR" i="1" dirty="0" smtClean="0">
                <a:solidFill>
                  <a:schemeClr val="bg1"/>
                </a:solidFill>
                <a:latin typeface="Times New Roman" panose="02020603050405020304" pitchFamily="18" charset="0"/>
                <a:cs typeface="Times New Roman" panose="02020603050405020304" pitchFamily="18" charset="0"/>
              </a:rPr>
              <a:t>Εμένα οι φίλοι μου, Σωκράτης </a:t>
            </a:r>
            <a:r>
              <a:rPr lang="el-GR" i="1" dirty="0" err="1" smtClean="0">
                <a:solidFill>
                  <a:schemeClr val="bg1"/>
                </a:solidFill>
                <a:latin typeface="Times New Roman" panose="02020603050405020304" pitchFamily="18" charset="0"/>
                <a:cs typeface="Times New Roman" panose="02020603050405020304" pitchFamily="18" charset="0"/>
              </a:rPr>
              <a:t>Μάλαμας</a:t>
            </a:r>
            <a:r>
              <a:rPr lang="el-GR" i="1" dirty="0" smtClean="0">
                <a:solidFill>
                  <a:schemeClr val="bg1"/>
                </a:solidFill>
                <a:latin typeface="Times New Roman" panose="02020603050405020304" pitchFamily="18" charset="0"/>
                <a:cs typeface="Times New Roman" panose="02020603050405020304" pitchFamily="18" charset="0"/>
              </a:rPr>
              <a:t>-</a:t>
            </a:r>
            <a:r>
              <a:rPr lang="en-US" i="1" dirty="0" smtClean="0">
                <a:solidFill>
                  <a:schemeClr val="bg1"/>
                </a:solidFill>
                <a:latin typeface="Times New Roman" panose="02020603050405020304" pitchFamily="18" charset="0"/>
                <a:cs typeface="Times New Roman" panose="02020603050405020304" pitchFamily="18" charset="0"/>
              </a:rPr>
              <a:t>Magic de Spell </a:t>
            </a:r>
            <a:endParaRPr lang="el-GR" i="1" dirty="0">
              <a:solidFill>
                <a:schemeClr val="bg1"/>
              </a:solidFill>
            </a:endParaRPr>
          </a:p>
        </p:txBody>
      </p:sp>
      <p:pic>
        <p:nvPicPr>
          <p:cNvPr id="3" name="Κατερίνα Γώγου, «Πάμε όμορφή μου» - Πάνος Κατσιμίχας.MP3">
            <a:hlinkClick r:id="" action="ppaction://media"/>
          </p:cNvPr>
          <p:cNvPicPr>
            <a:picLocks noRot="1" noChangeAspect="1"/>
          </p:cNvPicPr>
          <p:nvPr>
            <a:audioFile r:link="rId1"/>
          </p:nvPr>
        </p:nvPicPr>
        <p:blipFill>
          <a:blip r:embed="rId4" cstate="print"/>
          <a:stretch>
            <a:fillRect/>
          </a:stretch>
        </p:blipFill>
        <p:spPr>
          <a:xfrm>
            <a:off x="7002379" y="5935579"/>
            <a:ext cx="304800" cy="304800"/>
          </a:xfrm>
          <a:prstGeom prst="rect">
            <a:avLst/>
          </a:prstGeom>
        </p:spPr>
      </p:pic>
      <p:pic>
        <p:nvPicPr>
          <p:cNvPr id="5" name="Κ.Γώγου,«Εμένα οι φίλοι μου»-Magic De Spell, Σ.Μάλαμας.MP3">
            <a:hlinkClick r:id="" action="ppaction://media"/>
          </p:cNvPr>
          <p:cNvPicPr>
            <a:picLocks noRot="1" noChangeAspect="1"/>
          </p:cNvPicPr>
          <p:nvPr>
            <a:audioFile r:link="rId2"/>
          </p:nvPr>
        </p:nvPicPr>
        <p:blipFill>
          <a:blip r:embed="rId5" cstate="print"/>
          <a:stretch>
            <a:fillRect/>
          </a:stretch>
        </p:blipFill>
        <p:spPr>
          <a:xfrm>
            <a:off x="8662736" y="6332621"/>
            <a:ext cx="304800" cy="304800"/>
          </a:xfrm>
          <a:prstGeom prst="rect">
            <a:avLst/>
          </a:prstGeom>
        </p:spPr>
      </p:pic>
    </p:spTree>
    <p:extLst>
      <p:ext uri="{BB962C8B-B14F-4D97-AF65-F5344CB8AC3E}">
        <p14:creationId xmlns:p14="http://schemas.microsoft.com/office/powerpoint/2010/main" xmlns="" val="33836809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816"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81832" fill="hold"/>
                                        <p:tgtEl>
                                          <p:spTgt spid="5"/>
                                        </p:tgtEl>
                                      </p:cBhvr>
                                    </p:cmd>
                                  </p:childTnLst>
                                </p:cTn>
                              </p:par>
                            </p:childTnLst>
                          </p:cTn>
                        </p:par>
                      </p:childTnLst>
                    </p:cTn>
                  </p:par>
                </p:childTnLst>
              </p:cTn>
              <p:nextCondLst>
                <p:cond evt="onClick" delay="0">
                  <p:tgtEl>
                    <p:spTgt spid="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BE1B58-59FF-4176-B19F-6AB8A98EA6F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55823" y="541746"/>
            <a:ext cx="5880354" cy="5774508"/>
          </a:xfrm>
          <a:prstGeom prst="rect">
            <a:avLst/>
          </a:prstGeom>
        </p:spPr>
      </p:pic>
    </p:spTree>
    <p:extLst>
      <p:ext uri="{BB962C8B-B14F-4D97-AF65-F5344CB8AC3E}">
        <p14:creationId xmlns:p14="http://schemas.microsoft.com/office/powerpoint/2010/main" xmlns="" val="31220998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0142496-D133-49BB-91D1-49112265D19D}"/>
              </a:ext>
            </a:extLst>
          </p:cNvPr>
          <p:cNvSpPr/>
          <p:nvPr/>
        </p:nvSpPr>
        <p:spPr>
          <a:xfrm>
            <a:off x="3048000" y="1064827"/>
            <a:ext cx="6096000" cy="4728346"/>
          </a:xfrm>
          <a:prstGeom prst="rect">
            <a:avLst/>
          </a:prstGeom>
        </p:spPr>
        <p:txBody>
          <a:bodyPr>
            <a:spAutoFit/>
          </a:bodyPr>
          <a:lstStyle/>
          <a:p>
            <a:pPr algn="ctr">
              <a:lnSpc>
                <a:spcPct val="107000"/>
              </a:lnSpc>
              <a:spcAft>
                <a:spcPts val="800"/>
              </a:spcAft>
            </a:pPr>
            <a:r>
              <a:rPr lang="el-GR"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 Θεματολογία της Ποίησής της</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Μέσα από τα ποιήματά της αυτή η ασυμβίβαστη «Μ’ έναν ηλίθιο φιόγκο στο κεφάλι» «Μη με αποδεχτεί η ράτσα που μας έλιωσε για να με χρησιμοποιήσει» «Μη γίνουν τα ουρλιαχτά μου μουρμουρίσματα για να κοιμίζω τους δικούς μου» και συνάμα ευαίσθητη  ποιήτρια «Σημασία έχει να παραμένεις άνθρωπος» έκανε τον πόνο της στίχους και αποτύπωσε μέσα από τα ποιήματα της όλη την αθλιότητα που υπήρχε γύρω της (καταπίεση εξουσίας, περιθωριοποίηση αδύναμων) «Κι όταν έρθει καιρός που θα κρέμεται στο τσιγκέλι το πετσί μου σαν τομάρι απ’ τους κρατικούς εκδορείς και τη λογοκρισία» «δύσκολοι καιροί» «Να φυλάξεις μονάχα σε μια μεγάλη φιάλη με νερό λέξεις κι έννοιες σαν κι αυτές απροσάρμοστοι-καταπίεση-μοναξιά-τιμή-κέρδος-εξευτελισμός».</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l-G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0493603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7B33B94-8008-4BC6-B2A6-58772891AB67}"/>
              </a:ext>
            </a:extLst>
          </p:cNvPr>
          <p:cNvSpPr/>
          <p:nvPr/>
        </p:nvSpPr>
        <p:spPr>
          <a:xfrm>
            <a:off x="3048000" y="1760146"/>
            <a:ext cx="6096000" cy="3337709"/>
          </a:xfrm>
          <a:prstGeom prst="rect">
            <a:avLst/>
          </a:prstGeom>
        </p:spPr>
        <p:txBody>
          <a:bodyPr>
            <a:spAutoFit/>
          </a:bodyPr>
          <a:lstStyle/>
          <a:p>
            <a:pPr algn="just">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Ακόμη μέσα από τα ποιήματα της θέλει να κατακρίνει τις ανισότητες ανάμεσα στα δύο φύλα αλλά και να προβάλει στους αναγνώστες της την ελπίδα που έχει για έναν καλύτερο κόσμο «Θα την αλλάξουμε την ζωή».</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Εξ άλλου αναφέρεται σε πολιτικά οράματα ‘Είμαι ελεύθερη </a:t>
            </a:r>
            <a:r>
              <a:rPr lang="el-GR"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ελεύθερη</a:t>
            </a: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l-GR"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ελεύθερη</a:t>
            </a: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και στο όραμα του ανθρωπισμού (ανωτέρω), στην περιθωριοποίηση κοινωνικών ομάδων ‘Όλοι οι φίλοι μου ζωγραφίζουν με μαύρο γιατί τους ρημάξατε το κόκκινο’ στη μοναξιά και τα κρυμμένα ή φανερά ψυχικά τραύματα «….έχω χάσει τη φαντασία μου κι όταν ακούω ‘Κατερίνα’ τρομάζω».</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8382878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DAEFA71-80CB-408D-805B-86F29B4B6B9E}"/>
              </a:ext>
            </a:extLst>
          </p:cNvPr>
          <p:cNvSpPr/>
          <p:nvPr/>
        </p:nvSpPr>
        <p:spPr>
          <a:xfrm>
            <a:off x="3048000" y="522252"/>
            <a:ext cx="6096000" cy="5708614"/>
          </a:xfrm>
          <a:prstGeom prst="rect">
            <a:avLst/>
          </a:prstGeom>
        </p:spPr>
        <p:txBody>
          <a:bodyPr>
            <a:spAutoFit/>
          </a:bodyPr>
          <a:lstStyle/>
          <a:p>
            <a:pPr algn="ctr">
              <a:lnSpc>
                <a:spcPct val="107000"/>
              </a:lnSpc>
              <a:spcAft>
                <a:spcPts val="0"/>
              </a:spcAft>
            </a:pPr>
            <a:r>
              <a:rPr lang="el-GR"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l-GR"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Ιδέες στα ποιήματά της</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«Ονειρεύομαι Ελευθερία.</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Μέσα απ’ του καθένα </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την πανέμορφη ιδιαιτερότητα </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ν’ αποκαταστήσουμε </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του Σύμπαντος την Αρμονία .</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Ας παίξουμε.</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Η γνώση είναι χαρά.</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Ονειρεύομαι γιατί αγαπώ. </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Βία γεννάει Βία.</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Μη τώρα. Μη με σταματάς.</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Είναι τώρα ν’ αποκαταστήσουμε</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Του ηθικού δικαίου την υπέρτατη πράξη.</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Να κάνουμε ποίημα τη Ζωή.</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Και τη ζωή πράξη.</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Είναι ένα όνειρο που μπορώ </a:t>
            </a:r>
            <a:r>
              <a:rPr lang="el-GR"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μπορώ</a:t>
            </a: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l-GR"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μπορώ</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Σ’ ΑΓΑΠΩ</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1576199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59CA120-E28D-4E43-AC81-9C2A633B1A8B}"/>
              </a:ext>
            </a:extLst>
          </p:cNvPr>
          <p:cNvSpPr/>
          <p:nvPr/>
        </p:nvSpPr>
        <p:spPr>
          <a:xfrm>
            <a:off x="3048000" y="1920382"/>
            <a:ext cx="6096000" cy="3280706"/>
          </a:xfrm>
          <a:prstGeom prst="rect">
            <a:avLst/>
          </a:prstGeom>
        </p:spPr>
        <p:txBody>
          <a:bodyPr>
            <a:spAutoFit/>
          </a:bodyPr>
          <a:lstStyle/>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Και δεν με σταματάς να ονειρεύομαι. Ζω.</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Απλώνω τα χέρια </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Στον Έρωτα στην </a:t>
            </a:r>
            <a:r>
              <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a:t>
            </a:r>
            <a:r>
              <a:rPr lang="el-GR"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λληλεγγύη</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Στην Ελευθερία.</a:t>
            </a:r>
          </a:p>
          <a:p>
            <a:pPr algn="ctr">
              <a:lnSpc>
                <a:spcPct val="107000"/>
              </a:lnSpc>
              <a:spcAft>
                <a:spcPts val="0"/>
              </a:spcAft>
            </a:pP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Το ανωτέρω απόσπασμα ποιήματος που δημοσιεύθηκε στο περιοδικό «Άναρχος» το 1983 περιλαμβάνει τη βασική της ανθρωπιστική ιδεολογία και το θετικό της όραμα για μια ιδανική κοινωνία.</a:t>
            </a:r>
            <a:endPar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l-GR" dirty="0">
                <a:solidFill>
                  <a:schemeClr val="bg1"/>
                </a:solidFill>
                <a:latin typeface="Times New Roman" panose="02020603050405020304" pitchFamily="18" charset="0"/>
                <a:ea typeface="Calibri" panose="020F0502020204030204" pitchFamily="34" charset="0"/>
              </a:rPr>
              <a:t>    Εξ άλλου την ενδιαφέρει ο </a:t>
            </a:r>
            <a:r>
              <a:rPr lang="el-GR" dirty="0" err="1">
                <a:solidFill>
                  <a:schemeClr val="bg1"/>
                </a:solidFill>
                <a:latin typeface="Times New Roman" panose="02020603050405020304" pitchFamily="18" charset="0"/>
                <a:ea typeface="Calibri" panose="020F0502020204030204" pitchFamily="34" charset="0"/>
              </a:rPr>
              <a:t>αντιρατσισμός</a:t>
            </a:r>
            <a:r>
              <a:rPr lang="el-GR" dirty="0">
                <a:solidFill>
                  <a:schemeClr val="bg1"/>
                </a:solidFill>
                <a:latin typeface="Times New Roman" panose="02020603050405020304" pitchFamily="18" charset="0"/>
                <a:ea typeface="Calibri" panose="020F0502020204030204" pitchFamily="34" charset="0"/>
              </a:rPr>
              <a:t> , η ισότητα των φύλων και οι ίσες ευκαιρίες για όλους</a:t>
            </a:r>
            <a:endParaRPr lang="el-GR" dirty="0">
              <a:solidFill>
                <a:schemeClr val="bg1"/>
              </a:solidFill>
            </a:endParaRPr>
          </a:p>
        </p:txBody>
      </p:sp>
    </p:spTree>
    <p:extLst>
      <p:ext uri="{BB962C8B-B14F-4D97-AF65-F5344CB8AC3E}">
        <p14:creationId xmlns:p14="http://schemas.microsoft.com/office/powerpoint/2010/main" xmlns="" val="31010004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cean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xmlns="" name="Ocean design template.potx" id="{466E1E68-C1A8-4BB0-BC55-494FA3A4D8AF}" vid="{0F04AA04-35D5-4457-B275-01E58ADDD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D6C63E-22D9-40FD-AF90-6F5632A4309F}">
  <ds:schemaRefs>
    <ds:schemaRef ds:uri="http://schemas.microsoft.com/sharepoint/v3/contenttype/forms"/>
  </ds:schemaRefs>
</ds:datastoreItem>
</file>

<file path=customXml/itemProps2.xml><?xml version="1.0" encoding="utf-8"?>
<ds:datastoreItem xmlns:ds="http://schemas.openxmlformats.org/officeDocument/2006/customXml" ds:itemID="{28DC6412-8CE7-4C8A-96E9-2669F16D17E8}">
  <ds:schemaRefs>
    <ds:schemaRef ds:uri="http://schemas.microsoft.com/office/2006/metadata/properties"/>
    <ds:schemaRef ds:uri="http://purl.org/dc/dcmitype/"/>
    <ds:schemaRef ds:uri="http://schemas.microsoft.com/office/2006/documentManagement/types"/>
    <ds:schemaRef ds:uri="http://purl.org/dc/terms/"/>
    <ds:schemaRef ds:uri="a4f35948-e619-41b3-aa29-22878b09cfd2"/>
    <ds:schemaRef ds:uri="http://schemas.microsoft.com/office/infopath/2007/PartnerControls"/>
    <ds:schemaRef ds:uri="http://www.w3.org/XML/1998/namespace"/>
    <ds:schemaRef ds:uri="http://schemas.openxmlformats.org/package/2006/metadata/core-properties"/>
    <ds:schemaRef ds:uri="40262f94-9f35-4ac3-9a90-690165a166b7"/>
    <ds:schemaRef ds:uri="http://purl.org/dc/elements/1.1/"/>
  </ds:schemaRefs>
</ds:datastoreItem>
</file>

<file path=customXml/itemProps3.xml><?xml version="1.0" encoding="utf-8"?>
<ds:datastoreItem xmlns:ds="http://schemas.openxmlformats.org/officeDocument/2006/customXml" ds:itemID="{CF195433-C13C-4992-BB9A-17B0DB253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Ocean design template</Template>
  <TotalTime>63</TotalTime>
  <Words>1388</Words>
  <Application>Microsoft Office PowerPoint</Application>
  <PresentationFormat>Προσαρμογή</PresentationFormat>
  <Paragraphs>115</Paragraphs>
  <Slides>18</Slides>
  <Notes>1</Notes>
  <HiddenSlides>0</HiddenSlides>
  <MMClips>2</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Ocean design template</vt:lpstr>
      <vt:lpstr>5ο ΓΕ.Λ. ΠΕΡΙΣΤΕΡΙΟΥ ΣΧΟΛ.ΕΤΟΣ 2018-2019 ΤΜΗΜΑΤΑ Α2 ΚΑΙ Α4    ΝΕΟΕΛΛΗΝΙΚΗ ΛΟΓΟΤΕΧΝΙΑ ΠΡΟΓΡΑΜΜΑ-ΕΡΓΑΣΙΑ ΓΙΑ ΤΗΝ ΠΟΙΗΤΡΙΑ ΚΑΤΕΡΙΝΑ ΓΩΓΟΥ</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5ο ΓΕ.Λ. ΠΕΡΙΣΤΕΡΙΟΥ ΣΧΟΛ.ΕΤΟΣ 2018-2019 ΤΜΗΜΑΤΑ Α2 ΚΑΙ Α4 ΝΕΟΕΛΛΗΝΙΚΗ ΛΟΓΟΤΕΧΝΙΑ ΠΡΟΓΡΑΜΜΑ-ΕΡΓΑΣΙΑ ΓΙΑ ΤΗΝ ΠΟΙΗΤΡΙΑ ΚΑΤΕΡΙΝΑ ΓΩΓΟΥ</dc:title>
  <dc:creator>Σπύρος Γεωργίου</dc:creator>
  <cp:lastModifiedBy>5LYKEIO</cp:lastModifiedBy>
  <cp:revision>12</cp:revision>
  <dcterms:created xsi:type="dcterms:W3CDTF">2019-06-25T11:12:13Z</dcterms:created>
  <dcterms:modified xsi:type="dcterms:W3CDTF">2019-06-27T06:17:53Z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